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58" r:id="rId5"/>
    <p:sldId id="257" r:id="rId6"/>
    <p:sldId id="260" r:id="rId7"/>
  </p:sldIdLst>
  <p:sldSz cx="9144000" cy="6858000" type="screen4x3"/>
  <p:notesSz cx="6858000" cy="9144000"/>
  <p:defaultTextStyle>
    <a:defPPr>
      <a:defRPr lang="sl-SI"/>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29292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929"/>
  </p:normalViewPr>
  <p:slideViewPr>
    <p:cSldViewPr showGuides="1">
      <p:cViewPr>
        <p:scale>
          <a:sx n="95" d="100"/>
          <a:sy n="95" d="100"/>
        </p:scale>
        <p:origin x="-56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2EF5E475-EBE1-44F9-86B1-80FFA2CFEF52}" type="slidenum">
              <a:rPr lang="sl-SI" altLang="sl-SI"/>
              <a:pPr/>
              <a:t>‹#›</a:t>
            </a:fld>
            <a:endParaRPr lang="sl-SI" altLang="sl-SI"/>
          </a:p>
        </p:txBody>
      </p:sp>
    </p:spTree>
    <p:extLst>
      <p:ext uri="{BB962C8B-B14F-4D97-AF65-F5344CB8AC3E}">
        <p14:creationId xmlns:p14="http://schemas.microsoft.com/office/powerpoint/2010/main" val="2397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CB3610F4-8893-45E9-91F2-1D3E82D37FFD}" type="slidenum">
              <a:rPr lang="sl-SI" altLang="sl-SI"/>
              <a:pPr/>
              <a:t>‹#›</a:t>
            </a:fld>
            <a:endParaRPr lang="sl-SI" altLang="sl-SI"/>
          </a:p>
        </p:txBody>
      </p:sp>
    </p:spTree>
    <p:extLst>
      <p:ext uri="{BB962C8B-B14F-4D97-AF65-F5344CB8AC3E}">
        <p14:creationId xmlns:p14="http://schemas.microsoft.com/office/powerpoint/2010/main" val="377876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15100" y="609600"/>
            <a:ext cx="1943100" cy="5486400"/>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685800" y="609600"/>
            <a:ext cx="5676900" cy="54864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780D19BF-0937-41BA-BEE7-AC1841D5170D}" type="slidenum">
              <a:rPr lang="sl-SI" altLang="sl-SI"/>
              <a:pPr/>
              <a:t>‹#›</a:t>
            </a:fld>
            <a:endParaRPr lang="sl-SI" altLang="sl-SI"/>
          </a:p>
        </p:txBody>
      </p:sp>
    </p:spTree>
    <p:extLst>
      <p:ext uri="{BB962C8B-B14F-4D97-AF65-F5344CB8AC3E}">
        <p14:creationId xmlns:p14="http://schemas.microsoft.com/office/powerpoint/2010/main" val="63221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685D4233-DAD3-46BE-9F0A-E549B164EA7B}" type="slidenum">
              <a:rPr lang="sl-SI" altLang="sl-SI"/>
              <a:pPr/>
              <a:t>‹#›</a:t>
            </a:fld>
            <a:endParaRPr lang="sl-SI" altLang="sl-SI"/>
          </a:p>
        </p:txBody>
      </p:sp>
    </p:spTree>
    <p:extLst>
      <p:ext uri="{BB962C8B-B14F-4D97-AF65-F5344CB8AC3E}">
        <p14:creationId xmlns:p14="http://schemas.microsoft.com/office/powerpoint/2010/main" val="406955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8"/>
            <a:ext cx="78867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smtClean="0"/>
              <a:t>Uredite sloge besedila matrice</a:t>
            </a:r>
          </a:p>
        </p:txBody>
      </p:sp>
      <p:sp>
        <p:nvSpPr>
          <p:cNvPr id="4" name="Označba mesta datuma 3"/>
          <p:cNvSpPr>
            <a:spLocks noGrp="1"/>
          </p:cNvSpPr>
          <p:nvPr>
            <p:ph type="dt" sz="half" idx="10"/>
          </p:nvPr>
        </p:nvSpPr>
        <p:spPr/>
        <p:txBody>
          <a:bodyPr/>
          <a:lstStyle>
            <a:lvl1pPr>
              <a:defRPr/>
            </a:lvl1pPr>
          </a:lstStyle>
          <a:p>
            <a:endParaRPr lang="sl-SI" altLang="sl-SI"/>
          </a:p>
        </p:txBody>
      </p:sp>
      <p:sp>
        <p:nvSpPr>
          <p:cNvPr id="5" name="Označba mesta noge 4"/>
          <p:cNvSpPr>
            <a:spLocks noGrp="1"/>
          </p:cNvSpPr>
          <p:nvPr>
            <p:ph type="ftr" sz="quarter" idx="11"/>
          </p:nvPr>
        </p:nvSpPr>
        <p:spPr/>
        <p:txBody>
          <a:bodyPr/>
          <a:lstStyle>
            <a:lvl1pPr>
              <a:defRPr/>
            </a:lvl1pPr>
          </a:lstStyle>
          <a:p>
            <a:endParaRPr lang="sl-SI" altLang="sl-SI"/>
          </a:p>
        </p:txBody>
      </p:sp>
      <p:sp>
        <p:nvSpPr>
          <p:cNvPr id="6" name="Označba mesta številke diapozitiva 5"/>
          <p:cNvSpPr>
            <a:spLocks noGrp="1"/>
          </p:cNvSpPr>
          <p:nvPr>
            <p:ph type="sldNum" sz="quarter" idx="12"/>
          </p:nvPr>
        </p:nvSpPr>
        <p:spPr/>
        <p:txBody>
          <a:bodyPr/>
          <a:lstStyle>
            <a:lvl1pPr>
              <a:defRPr/>
            </a:lvl1pPr>
          </a:lstStyle>
          <a:p>
            <a:fld id="{8B8979F5-E203-47AC-834C-D724050C624B}" type="slidenum">
              <a:rPr lang="sl-SI" altLang="sl-SI"/>
              <a:pPr/>
              <a:t>‹#›</a:t>
            </a:fld>
            <a:endParaRPr lang="sl-SI" altLang="sl-SI"/>
          </a:p>
        </p:txBody>
      </p:sp>
    </p:spTree>
    <p:extLst>
      <p:ext uri="{BB962C8B-B14F-4D97-AF65-F5344CB8AC3E}">
        <p14:creationId xmlns:p14="http://schemas.microsoft.com/office/powerpoint/2010/main" val="43441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685800" y="1981200"/>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4648200" y="1981200"/>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lvl1pPr>
              <a:defRPr/>
            </a:lvl1pPr>
          </a:lstStyle>
          <a:p>
            <a:endParaRPr lang="sl-SI" altLang="sl-SI"/>
          </a:p>
        </p:txBody>
      </p:sp>
      <p:sp>
        <p:nvSpPr>
          <p:cNvPr id="6" name="Označba mesta noge 5"/>
          <p:cNvSpPr>
            <a:spLocks noGrp="1"/>
          </p:cNvSpPr>
          <p:nvPr>
            <p:ph type="ftr" sz="quarter" idx="11"/>
          </p:nvPr>
        </p:nvSpPr>
        <p:spPr/>
        <p:txBody>
          <a:bodyPr/>
          <a:lstStyle>
            <a:lvl1pPr>
              <a:defRPr/>
            </a:lvl1pPr>
          </a:lstStyle>
          <a:p>
            <a:endParaRPr lang="sl-SI" altLang="sl-SI"/>
          </a:p>
        </p:txBody>
      </p:sp>
      <p:sp>
        <p:nvSpPr>
          <p:cNvPr id="7" name="Označba mesta številke diapozitiva 6"/>
          <p:cNvSpPr>
            <a:spLocks noGrp="1"/>
          </p:cNvSpPr>
          <p:nvPr>
            <p:ph type="sldNum" sz="quarter" idx="12"/>
          </p:nvPr>
        </p:nvSpPr>
        <p:spPr/>
        <p:txBody>
          <a:bodyPr/>
          <a:lstStyle>
            <a:lvl1pPr>
              <a:defRPr/>
            </a:lvl1pPr>
          </a:lstStyle>
          <a:p>
            <a:fld id="{C3D6B98D-F6D3-4B22-B0E3-1CF79B55A087}" type="slidenum">
              <a:rPr lang="sl-SI" altLang="sl-SI"/>
              <a:pPr/>
              <a:t>‹#›</a:t>
            </a:fld>
            <a:endParaRPr lang="sl-SI" altLang="sl-SI"/>
          </a:p>
        </p:txBody>
      </p:sp>
    </p:spTree>
    <p:extLst>
      <p:ext uri="{BB962C8B-B14F-4D97-AF65-F5344CB8AC3E}">
        <p14:creationId xmlns:p14="http://schemas.microsoft.com/office/powerpoint/2010/main" val="90413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630238" y="2505075"/>
            <a:ext cx="386873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4629150" y="2505075"/>
            <a:ext cx="38877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lvl1pPr>
              <a:defRPr/>
            </a:lvl1pPr>
          </a:lstStyle>
          <a:p>
            <a:endParaRPr lang="sl-SI" altLang="sl-SI"/>
          </a:p>
        </p:txBody>
      </p:sp>
      <p:sp>
        <p:nvSpPr>
          <p:cNvPr id="8" name="Označba mesta noge 7"/>
          <p:cNvSpPr>
            <a:spLocks noGrp="1"/>
          </p:cNvSpPr>
          <p:nvPr>
            <p:ph type="ftr" sz="quarter" idx="11"/>
          </p:nvPr>
        </p:nvSpPr>
        <p:spPr/>
        <p:txBody>
          <a:bodyPr/>
          <a:lstStyle>
            <a:lvl1pPr>
              <a:defRPr/>
            </a:lvl1pPr>
          </a:lstStyle>
          <a:p>
            <a:endParaRPr lang="sl-SI" altLang="sl-SI"/>
          </a:p>
        </p:txBody>
      </p:sp>
      <p:sp>
        <p:nvSpPr>
          <p:cNvPr id="9" name="Označba mesta številke diapozitiva 8"/>
          <p:cNvSpPr>
            <a:spLocks noGrp="1"/>
          </p:cNvSpPr>
          <p:nvPr>
            <p:ph type="sldNum" sz="quarter" idx="12"/>
          </p:nvPr>
        </p:nvSpPr>
        <p:spPr/>
        <p:txBody>
          <a:bodyPr/>
          <a:lstStyle>
            <a:lvl1pPr>
              <a:defRPr/>
            </a:lvl1pPr>
          </a:lstStyle>
          <a:p>
            <a:fld id="{C2FE5687-CD57-4B06-BF9B-221470A00EB1}" type="slidenum">
              <a:rPr lang="sl-SI" altLang="sl-SI"/>
              <a:pPr/>
              <a:t>‹#›</a:t>
            </a:fld>
            <a:endParaRPr lang="sl-SI" altLang="sl-SI"/>
          </a:p>
        </p:txBody>
      </p:sp>
    </p:spTree>
    <p:extLst>
      <p:ext uri="{BB962C8B-B14F-4D97-AF65-F5344CB8AC3E}">
        <p14:creationId xmlns:p14="http://schemas.microsoft.com/office/powerpoint/2010/main" val="157451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lvl1pPr>
              <a:defRPr/>
            </a:lvl1pPr>
          </a:lstStyle>
          <a:p>
            <a:endParaRPr lang="sl-SI" altLang="sl-SI"/>
          </a:p>
        </p:txBody>
      </p:sp>
      <p:sp>
        <p:nvSpPr>
          <p:cNvPr id="4" name="Označba mesta noge 3"/>
          <p:cNvSpPr>
            <a:spLocks noGrp="1"/>
          </p:cNvSpPr>
          <p:nvPr>
            <p:ph type="ftr" sz="quarter" idx="11"/>
          </p:nvPr>
        </p:nvSpPr>
        <p:spPr/>
        <p:txBody>
          <a:bodyPr/>
          <a:lstStyle>
            <a:lvl1pPr>
              <a:defRPr/>
            </a:lvl1pPr>
          </a:lstStyle>
          <a:p>
            <a:endParaRPr lang="sl-SI" altLang="sl-SI"/>
          </a:p>
        </p:txBody>
      </p:sp>
      <p:sp>
        <p:nvSpPr>
          <p:cNvPr id="5" name="Označba mesta številke diapozitiva 4"/>
          <p:cNvSpPr>
            <a:spLocks noGrp="1"/>
          </p:cNvSpPr>
          <p:nvPr>
            <p:ph type="sldNum" sz="quarter" idx="12"/>
          </p:nvPr>
        </p:nvSpPr>
        <p:spPr/>
        <p:txBody>
          <a:bodyPr/>
          <a:lstStyle>
            <a:lvl1pPr>
              <a:defRPr/>
            </a:lvl1pPr>
          </a:lstStyle>
          <a:p>
            <a:fld id="{BA1C3EBF-2972-42D3-83B9-739F34E6E457}" type="slidenum">
              <a:rPr lang="sl-SI" altLang="sl-SI"/>
              <a:pPr/>
              <a:t>‹#›</a:t>
            </a:fld>
            <a:endParaRPr lang="sl-SI" altLang="sl-SI"/>
          </a:p>
        </p:txBody>
      </p:sp>
    </p:spTree>
    <p:extLst>
      <p:ext uri="{BB962C8B-B14F-4D97-AF65-F5344CB8AC3E}">
        <p14:creationId xmlns:p14="http://schemas.microsoft.com/office/powerpoint/2010/main" val="5301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lvl1pPr>
              <a:defRPr/>
            </a:lvl1pPr>
          </a:lstStyle>
          <a:p>
            <a:endParaRPr lang="sl-SI" altLang="sl-SI"/>
          </a:p>
        </p:txBody>
      </p:sp>
      <p:sp>
        <p:nvSpPr>
          <p:cNvPr id="3" name="Označba mesta noge 2"/>
          <p:cNvSpPr>
            <a:spLocks noGrp="1"/>
          </p:cNvSpPr>
          <p:nvPr>
            <p:ph type="ftr" sz="quarter" idx="11"/>
          </p:nvPr>
        </p:nvSpPr>
        <p:spPr/>
        <p:txBody>
          <a:bodyPr/>
          <a:lstStyle>
            <a:lvl1pPr>
              <a:defRPr/>
            </a:lvl1pPr>
          </a:lstStyle>
          <a:p>
            <a:endParaRPr lang="sl-SI" altLang="sl-SI"/>
          </a:p>
        </p:txBody>
      </p:sp>
      <p:sp>
        <p:nvSpPr>
          <p:cNvPr id="4" name="Označba mesta številke diapozitiva 3"/>
          <p:cNvSpPr>
            <a:spLocks noGrp="1"/>
          </p:cNvSpPr>
          <p:nvPr>
            <p:ph type="sldNum" sz="quarter" idx="12"/>
          </p:nvPr>
        </p:nvSpPr>
        <p:spPr/>
        <p:txBody>
          <a:bodyPr/>
          <a:lstStyle>
            <a:lvl1pPr>
              <a:defRPr/>
            </a:lvl1pPr>
          </a:lstStyle>
          <a:p>
            <a:fld id="{4E77F023-8FC6-42AF-BBCA-686FE6AD28E0}" type="slidenum">
              <a:rPr lang="sl-SI" altLang="sl-SI"/>
              <a:pPr/>
              <a:t>‹#›</a:t>
            </a:fld>
            <a:endParaRPr lang="sl-SI" altLang="sl-SI"/>
          </a:p>
        </p:txBody>
      </p:sp>
    </p:spTree>
    <p:extLst>
      <p:ext uri="{BB962C8B-B14F-4D97-AF65-F5344CB8AC3E}">
        <p14:creationId xmlns:p14="http://schemas.microsoft.com/office/powerpoint/2010/main" val="191041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lvl1pPr>
              <a:defRPr/>
            </a:lvl1pPr>
          </a:lstStyle>
          <a:p>
            <a:endParaRPr lang="sl-SI" altLang="sl-SI"/>
          </a:p>
        </p:txBody>
      </p:sp>
      <p:sp>
        <p:nvSpPr>
          <p:cNvPr id="6" name="Označba mesta noge 5"/>
          <p:cNvSpPr>
            <a:spLocks noGrp="1"/>
          </p:cNvSpPr>
          <p:nvPr>
            <p:ph type="ftr" sz="quarter" idx="11"/>
          </p:nvPr>
        </p:nvSpPr>
        <p:spPr/>
        <p:txBody>
          <a:bodyPr/>
          <a:lstStyle>
            <a:lvl1pPr>
              <a:defRPr/>
            </a:lvl1pPr>
          </a:lstStyle>
          <a:p>
            <a:endParaRPr lang="sl-SI" altLang="sl-SI"/>
          </a:p>
        </p:txBody>
      </p:sp>
      <p:sp>
        <p:nvSpPr>
          <p:cNvPr id="7" name="Označba mesta številke diapozitiva 6"/>
          <p:cNvSpPr>
            <a:spLocks noGrp="1"/>
          </p:cNvSpPr>
          <p:nvPr>
            <p:ph type="sldNum" sz="quarter" idx="12"/>
          </p:nvPr>
        </p:nvSpPr>
        <p:spPr/>
        <p:txBody>
          <a:bodyPr/>
          <a:lstStyle>
            <a:lvl1pPr>
              <a:defRPr/>
            </a:lvl1pPr>
          </a:lstStyle>
          <a:p>
            <a:fld id="{B599788F-E8B3-452C-A61B-DB5E496791C7}" type="slidenum">
              <a:rPr lang="sl-SI" altLang="sl-SI"/>
              <a:pPr/>
              <a:t>‹#›</a:t>
            </a:fld>
            <a:endParaRPr lang="sl-SI" altLang="sl-SI"/>
          </a:p>
        </p:txBody>
      </p:sp>
    </p:spTree>
    <p:extLst>
      <p:ext uri="{BB962C8B-B14F-4D97-AF65-F5344CB8AC3E}">
        <p14:creationId xmlns:p14="http://schemas.microsoft.com/office/powerpoint/2010/main" val="416186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sl-SI"/>
          </a:p>
        </p:txBody>
      </p:sp>
      <p:sp>
        <p:nvSpPr>
          <p:cNvPr id="4" name="Označba mesta besedil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lvl1pPr>
              <a:defRPr/>
            </a:lvl1pPr>
          </a:lstStyle>
          <a:p>
            <a:endParaRPr lang="sl-SI" altLang="sl-SI"/>
          </a:p>
        </p:txBody>
      </p:sp>
      <p:sp>
        <p:nvSpPr>
          <p:cNvPr id="6" name="Označba mesta noge 5"/>
          <p:cNvSpPr>
            <a:spLocks noGrp="1"/>
          </p:cNvSpPr>
          <p:nvPr>
            <p:ph type="ftr" sz="quarter" idx="11"/>
          </p:nvPr>
        </p:nvSpPr>
        <p:spPr/>
        <p:txBody>
          <a:bodyPr/>
          <a:lstStyle>
            <a:lvl1pPr>
              <a:defRPr/>
            </a:lvl1pPr>
          </a:lstStyle>
          <a:p>
            <a:endParaRPr lang="sl-SI" altLang="sl-SI"/>
          </a:p>
        </p:txBody>
      </p:sp>
      <p:sp>
        <p:nvSpPr>
          <p:cNvPr id="7" name="Označba mesta številke diapozitiva 6"/>
          <p:cNvSpPr>
            <a:spLocks noGrp="1"/>
          </p:cNvSpPr>
          <p:nvPr>
            <p:ph type="sldNum" sz="quarter" idx="12"/>
          </p:nvPr>
        </p:nvSpPr>
        <p:spPr/>
        <p:txBody>
          <a:bodyPr/>
          <a:lstStyle>
            <a:lvl1pPr>
              <a:defRPr/>
            </a:lvl1pPr>
          </a:lstStyle>
          <a:p>
            <a:fld id="{DBD4DEDB-669C-4E75-981A-E3E222CD8406}" type="slidenum">
              <a:rPr lang="sl-SI" altLang="sl-SI"/>
              <a:pPr/>
              <a:t>‹#›</a:t>
            </a:fld>
            <a:endParaRPr lang="sl-SI" altLang="sl-SI"/>
          </a:p>
        </p:txBody>
      </p:sp>
    </p:spTree>
    <p:extLst>
      <p:ext uri="{BB962C8B-B14F-4D97-AF65-F5344CB8AC3E}">
        <p14:creationId xmlns:p14="http://schemas.microsoft.com/office/powerpoint/2010/main" val="201830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4000"/>
            <a:lum/>
          </a:blip>
          <a:srcRect/>
          <a:stretch>
            <a:fillRect t="-2000" b="-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smtClean="0"/>
              <a:t>Uredite slog naslova matrice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Uredite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333333"/>
                </a:solidFill>
                <a:latin typeface="Arial" panose="020B0604020202020204" pitchFamily="34" charset="0"/>
              </a:defRPr>
            </a:lvl1pPr>
          </a:lstStyle>
          <a:p>
            <a:endParaRPr lang="sl-SI" altLang="sl-S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333333"/>
                </a:solidFill>
                <a:latin typeface="Arial" panose="020B0604020202020204" pitchFamily="34" charset="0"/>
              </a:defRPr>
            </a:lvl1pPr>
          </a:lstStyle>
          <a:p>
            <a:endParaRPr lang="sl-SI" altLang="sl-S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333333"/>
                </a:solidFill>
                <a:latin typeface="Arial" panose="020B0604020202020204" pitchFamily="34" charset="0"/>
              </a:defRPr>
            </a:lvl1pPr>
          </a:lstStyle>
          <a:p>
            <a:fld id="{31C3716B-9561-4A5F-87CE-AB08A80FC441}"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p:titleStyle>
    <p:bodyStyle>
      <a:lvl1pPr marL="342900" indent="-342900" algn="l" rtl="0" eaLnBrk="1" fontAlgn="base" hangingPunct="1">
        <a:spcBef>
          <a:spcPct val="20000"/>
        </a:spcBef>
        <a:spcAft>
          <a:spcPct val="0"/>
        </a:spcAft>
        <a:buChar char="•"/>
        <a:defRPr sz="3200" kern="1200">
          <a:solidFill>
            <a:srgbClr val="333333"/>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333333"/>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333333"/>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333333"/>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chor="ctr"/>
          <a:lstStyle/>
          <a:p>
            <a:r>
              <a:rPr lang="sl-SI" altLang="sl-SI" sz="4400" dirty="0" smtClean="0">
                <a:latin typeface="Gotham Rounded Bold" panose="02000000000000000000" pitchFamily="50" charset="-18"/>
              </a:rPr>
              <a:t>Delavnice </a:t>
            </a:r>
            <a:r>
              <a:rPr lang="sl-SI" altLang="sl-SI" sz="4400" dirty="0" err="1" smtClean="0">
                <a:latin typeface="Gotham Rounded Bold" panose="02000000000000000000" pitchFamily="50" charset="-18"/>
              </a:rPr>
              <a:t>PrisluhniMi</a:t>
            </a:r>
            <a:endParaRPr lang="sl-SI" altLang="sl-SI" sz="4400" dirty="0">
              <a:latin typeface="Gotham Rounded Bold" panose="02000000000000000000" pitchFamily="50" charset="-18"/>
            </a:endParaRPr>
          </a:p>
        </p:txBody>
      </p:sp>
      <p:sp>
        <p:nvSpPr>
          <p:cNvPr id="2051" name="Rectangle 3"/>
          <p:cNvSpPr>
            <a:spLocks noGrp="1" noChangeArrowheads="1"/>
          </p:cNvSpPr>
          <p:nvPr>
            <p:ph type="subTitle" idx="1"/>
          </p:nvPr>
        </p:nvSpPr>
        <p:spPr>
          <a:xfrm>
            <a:off x="1371600" y="3886200"/>
            <a:ext cx="6400800" cy="1752600"/>
          </a:xfrm>
        </p:spPr>
        <p:txBody>
          <a:bodyPr/>
          <a:lstStyle/>
          <a:p>
            <a:r>
              <a:rPr lang="sl-SI" altLang="sl-SI" dirty="0" smtClean="0">
                <a:latin typeface="Gotham Rounded Bold" panose="02000000000000000000" pitchFamily="50" charset="-18"/>
              </a:rPr>
              <a:t>Po obisku</a:t>
            </a:r>
            <a:endParaRPr lang="sl-SI" altLang="sl-SI" dirty="0">
              <a:latin typeface="Gotham Rounded Bold" panose="02000000000000000000" pitchFamily="50" charset="-18"/>
            </a:endParaRPr>
          </a:p>
        </p:txBody>
      </p:sp>
      <p:pic>
        <p:nvPicPr>
          <p:cNvPr id="2" name="Slika 1"/>
          <p:cNvPicPr>
            <a:picLocks noChangeAspect="1"/>
          </p:cNvPicPr>
          <p:nvPr/>
        </p:nvPicPr>
        <p:blipFill rotWithShape="1">
          <a:blip r:embed="rId2" cstate="print">
            <a:extLst>
              <a:ext uri="{28A0092B-C50C-407E-A947-70E740481C1C}">
                <a14:useLocalDpi xmlns:a14="http://schemas.microsoft.com/office/drawing/2010/main" val="0"/>
              </a:ext>
            </a:extLst>
          </a:blip>
          <a:srcRect l="14061" t="17159" r="13363" b="18582"/>
          <a:stretch/>
        </p:blipFill>
        <p:spPr>
          <a:xfrm>
            <a:off x="1890946" y="36532"/>
            <a:ext cx="880942" cy="468000"/>
          </a:xfrm>
          <a:prstGeom prst="rect">
            <a:avLst/>
          </a:prstGeom>
        </p:spPr>
      </p:pic>
      <p:pic>
        <p:nvPicPr>
          <p:cNvPr id="3" name="Slika 2"/>
          <p:cNvPicPr>
            <a:picLocks noChangeAspect="1"/>
          </p:cNvPicPr>
          <p:nvPr/>
        </p:nvPicPr>
        <p:blipFill rotWithShape="1">
          <a:blip r:embed="rId3" cstate="print">
            <a:extLst>
              <a:ext uri="{28A0092B-C50C-407E-A947-70E740481C1C}">
                <a14:useLocalDpi xmlns:a14="http://schemas.microsoft.com/office/drawing/2010/main" val="0"/>
              </a:ext>
            </a:extLst>
          </a:blip>
          <a:srcRect l="6300" t="18918" r="5502" b="12639"/>
          <a:stretch/>
        </p:blipFill>
        <p:spPr>
          <a:xfrm>
            <a:off x="6830661" y="44624"/>
            <a:ext cx="1786910" cy="468000"/>
          </a:xfrm>
          <a:prstGeom prst="rect">
            <a:avLst/>
          </a:prstGeom>
        </p:spPr>
      </p:pic>
      <p:pic>
        <p:nvPicPr>
          <p:cNvPr id="6" name="Slika 5"/>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106683" y="24044"/>
            <a:ext cx="3048952" cy="468000"/>
          </a:xfrm>
          <a:prstGeom prst="rect">
            <a:avLst/>
          </a:prstGeom>
        </p:spPr>
      </p:pic>
      <p:pic>
        <p:nvPicPr>
          <p:cNvPr id="7" name="Slika 6"/>
          <p:cNvPicPr>
            <a:picLocks noChangeAspect="1"/>
          </p:cNvPicPr>
          <p:nvPr/>
        </p:nvPicPr>
        <p:blipFill>
          <a:blip r:embed="rId6" cstate="print">
            <a:extLst>
              <a:ext uri="{BEBA8EAE-BF5A-486C-A8C5-ECC9F3942E4B}">
                <a14:imgProps xmlns:a14="http://schemas.microsoft.com/office/drawing/2010/main">
                  <a14:imgLayer r:embed="rId7">
                    <a14:imgEffect>
                      <a14:sharpenSoften amount="1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14477" y="36532"/>
            <a:ext cx="1280243" cy="468000"/>
          </a:xfrm>
          <a:prstGeom prst="rect">
            <a:avLst/>
          </a:prstGeom>
        </p:spPr>
      </p:pic>
      <p:sp>
        <p:nvSpPr>
          <p:cNvPr id="8" name="PoljeZBesedilom 7"/>
          <p:cNvSpPr txBox="1"/>
          <p:nvPr/>
        </p:nvSpPr>
        <p:spPr>
          <a:xfrm>
            <a:off x="-36512" y="6309320"/>
            <a:ext cx="3528392" cy="276999"/>
          </a:xfrm>
          <a:prstGeom prst="rect">
            <a:avLst/>
          </a:prstGeom>
          <a:noFill/>
        </p:spPr>
        <p:txBody>
          <a:bodyPr wrap="square" rtlCol="0">
            <a:spAutoFit/>
          </a:bodyPr>
          <a:lstStyle/>
          <a:p>
            <a:pPr algn="ctr"/>
            <a:r>
              <a:rPr lang="sl-SI" sz="1200" dirty="0" smtClean="0">
                <a:latin typeface="Gotham Rounded Light" pitchFamily="50" charset="-18"/>
              </a:rPr>
              <a:t>© Narodna galerija, avtorji in lastniki del</a:t>
            </a:r>
            <a:endParaRPr lang="sl-SI" sz="1200" dirty="0">
              <a:latin typeface="Gotham Rounded Light" pitchFamily="50" charset="-18"/>
            </a:endParaRPr>
          </a:p>
        </p:txBody>
      </p:sp>
      <p:sp>
        <p:nvSpPr>
          <p:cNvPr id="9" name="PoljeZBesedilom 8"/>
          <p:cNvSpPr txBox="1"/>
          <p:nvPr/>
        </p:nvSpPr>
        <p:spPr>
          <a:xfrm>
            <a:off x="4572000" y="6309320"/>
            <a:ext cx="4392488" cy="461665"/>
          </a:xfrm>
          <a:prstGeom prst="rect">
            <a:avLst/>
          </a:prstGeom>
          <a:noFill/>
        </p:spPr>
        <p:txBody>
          <a:bodyPr wrap="square" rtlCol="0">
            <a:spAutoFit/>
          </a:bodyPr>
          <a:lstStyle/>
          <a:p>
            <a:pPr algn="r"/>
            <a:r>
              <a:rPr lang="sl-SI" sz="800" dirty="0">
                <a:latin typeface="Gotham Rounded Light" pitchFamily="50" charset="-18"/>
              </a:rPr>
              <a:t>Izvedba tega projekta je </a:t>
            </a:r>
            <a:r>
              <a:rPr lang="sl-SI" sz="800" dirty="0" smtClean="0">
                <a:latin typeface="Gotham Rounded Light" pitchFamily="50" charset="-18"/>
              </a:rPr>
              <a:t>sofinancirana </a:t>
            </a:r>
            <a:r>
              <a:rPr lang="sl-SI" sz="800" dirty="0">
                <a:latin typeface="Gotham Rounded Light" pitchFamily="50" charset="-18"/>
              </a:rPr>
              <a:t>s strani Evropske komisije. Vsebina publikacije (komunikacije) je izključno odgovornost avtorja in v nobenem primeru ne predstavlja stališč Evropske komisije.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bwMode="auto">
          <a:xfrm>
            <a:off x="179512" y="3073524"/>
            <a:ext cx="1512168" cy="71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pPr algn="l"/>
            <a:r>
              <a:rPr lang="sl-SI" sz="1400" dirty="0">
                <a:latin typeface="Gotham Rounded Light" pitchFamily="50" charset="-18"/>
              </a:rPr>
              <a:t>Na zemljevidu Evrope so </a:t>
            </a:r>
            <a:r>
              <a:rPr lang="sl-SI" sz="1400" dirty="0" smtClean="0">
                <a:latin typeface="Gotham Rounded Light" pitchFamily="50" charset="-18"/>
              </a:rPr>
              <a:t>označeni nekateri </a:t>
            </a:r>
            <a:r>
              <a:rPr lang="sl-SI" sz="1400" dirty="0">
                <a:latin typeface="Gotham Rounded Light" pitchFamily="50" charset="-18"/>
              </a:rPr>
              <a:t>od </a:t>
            </a:r>
            <a:r>
              <a:rPr lang="sl-SI" sz="1400" dirty="0" smtClean="0">
                <a:latin typeface="Gotham Rounded Light" pitchFamily="50" charset="-18"/>
              </a:rPr>
              <a:t>krajev, </a:t>
            </a:r>
            <a:r>
              <a:rPr lang="sl-SI" sz="1400" dirty="0">
                <a:latin typeface="Gotham Rounded Light" pitchFamily="50" charset="-18"/>
              </a:rPr>
              <a:t>v katerih sta ustvarjala </a:t>
            </a:r>
            <a:r>
              <a:rPr lang="sl-SI" sz="1400" dirty="0" smtClean="0">
                <a:latin typeface="Gotham Rounded Light" pitchFamily="50" charset="-18"/>
              </a:rPr>
              <a:t>umetnika</a:t>
            </a:r>
          </a:p>
          <a:p>
            <a:pPr algn="l"/>
            <a:r>
              <a:rPr lang="sl-SI" sz="1400" dirty="0" smtClean="0">
                <a:latin typeface="Gotham Rounded Light" pitchFamily="50" charset="-18"/>
              </a:rPr>
              <a:t>Ivana </a:t>
            </a:r>
            <a:r>
              <a:rPr lang="sl-SI" sz="1400" dirty="0">
                <a:latin typeface="Gotham Rounded Light" pitchFamily="50" charset="-18"/>
              </a:rPr>
              <a:t>Kobilca in Zoran Mušič.</a:t>
            </a:r>
          </a:p>
          <a:p>
            <a:pPr algn="l"/>
            <a:r>
              <a:rPr lang="sl-SI" sz="1400" dirty="0">
                <a:latin typeface="Gotham Rounded Light" pitchFamily="50" charset="-18"/>
              </a:rPr>
              <a:t>Z eno barvo povežite </a:t>
            </a:r>
            <a:r>
              <a:rPr lang="sl-SI" sz="1400" dirty="0" smtClean="0">
                <a:latin typeface="Gotham Rounded Light" pitchFamily="50" charset="-18"/>
              </a:rPr>
              <a:t>tiste kraje, </a:t>
            </a:r>
            <a:r>
              <a:rPr lang="sl-SI" sz="1400" dirty="0">
                <a:latin typeface="Gotham Rounded Light" pitchFamily="50" charset="-18"/>
              </a:rPr>
              <a:t>v katerih je ustvarjal posamezni umetnik.</a:t>
            </a:r>
          </a:p>
          <a:p>
            <a:pPr algn="l"/>
            <a:r>
              <a:rPr lang="sl-SI" sz="1400" dirty="0">
                <a:latin typeface="Gotham Rounded Light" pitchFamily="50" charset="-18"/>
              </a:rPr>
              <a:t>Dopišite tudi ime sodobne države.</a:t>
            </a:r>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2190" y="878752"/>
            <a:ext cx="7200000" cy="5092081"/>
          </a:xfrm>
          <a:prstGeom prst="rect">
            <a:avLst/>
          </a:prstGeom>
        </p:spPr>
      </p:pic>
    </p:spTree>
    <p:extLst>
      <p:ext uri="{BB962C8B-B14F-4D97-AF65-F5344CB8AC3E}">
        <p14:creationId xmlns:p14="http://schemas.microsoft.com/office/powerpoint/2010/main" val="354134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bwMode="auto">
          <a:xfrm>
            <a:off x="685800" y="11663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r>
              <a:rPr lang="sl-SI" sz="3200" dirty="0" smtClean="0">
                <a:latin typeface="Gotham Rounded Light" pitchFamily="50" charset="-18"/>
              </a:rPr>
              <a:t>Ivana Kobilca</a:t>
            </a:r>
            <a:endParaRPr lang="sl-SI" sz="3200" dirty="0">
              <a:latin typeface="Gotham Rounded Light" pitchFamily="50" charset="-18"/>
            </a:endParaRPr>
          </a:p>
        </p:txBody>
      </p:sp>
      <p:sp>
        <p:nvSpPr>
          <p:cNvPr id="7" name="Naslov 1"/>
          <p:cNvSpPr txBox="1">
            <a:spLocks/>
          </p:cNvSpPr>
          <p:nvPr/>
        </p:nvSpPr>
        <p:spPr bwMode="auto">
          <a:xfrm>
            <a:off x="179512" y="3073524"/>
            <a:ext cx="1512168" cy="71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pPr algn="l"/>
            <a:r>
              <a:rPr lang="sl-SI" sz="1400" dirty="0" smtClean="0">
                <a:latin typeface="Gotham Rounded Light" pitchFamily="50" charset="-18"/>
              </a:rPr>
              <a:t>Preberite trditve o umetnici in popravite napake.</a:t>
            </a:r>
          </a:p>
          <a:p>
            <a:pPr algn="l"/>
            <a:r>
              <a:rPr lang="sl-SI" sz="1400" dirty="0" smtClean="0">
                <a:latin typeface="Gotham Rounded Light" pitchFamily="50" charset="-18"/>
              </a:rPr>
              <a:t>Napak je 8.</a:t>
            </a:r>
          </a:p>
        </p:txBody>
      </p:sp>
      <p:pic>
        <p:nvPicPr>
          <p:cNvPr id="2" name="Slika 1"/>
          <p:cNvPicPr>
            <a:picLocks noChangeAspect="1"/>
          </p:cNvPicPr>
          <p:nvPr/>
        </p:nvPicPr>
        <p:blipFill rotWithShape="1">
          <a:blip r:embed="rId2" cstate="print">
            <a:extLst>
              <a:ext uri="{28A0092B-C50C-407E-A947-70E740481C1C}">
                <a14:useLocalDpi xmlns:a14="http://schemas.microsoft.com/office/drawing/2010/main" val="0"/>
              </a:ext>
            </a:extLst>
          </a:blip>
          <a:srcRect l="702" r="-2"/>
          <a:stretch/>
        </p:blipFill>
        <p:spPr>
          <a:xfrm>
            <a:off x="5828571" y="4581328"/>
            <a:ext cx="2775877" cy="1800000"/>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284" y="2535736"/>
            <a:ext cx="1152164" cy="1800000"/>
          </a:xfrm>
          <a:prstGeom prst="rect">
            <a:avLst/>
          </a:prstGeom>
        </p:spPr>
      </p:pic>
      <p:pic>
        <p:nvPicPr>
          <p:cNvPr id="10" name="Slika 9"/>
          <p:cNvPicPr>
            <a:picLocks noChangeAspect="1"/>
          </p:cNvPicPr>
          <p:nvPr/>
        </p:nvPicPr>
        <p:blipFill rotWithShape="1">
          <a:blip r:embed="rId4" cstate="print">
            <a:extLst>
              <a:ext uri="{28A0092B-C50C-407E-A947-70E740481C1C}">
                <a14:useLocalDpi xmlns:a14="http://schemas.microsoft.com/office/drawing/2010/main" val="0"/>
              </a:ext>
            </a:extLst>
          </a:blip>
          <a:srcRect l="1464" t="596" b="-10"/>
          <a:stretch/>
        </p:blipFill>
        <p:spPr>
          <a:xfrm>
            <a:off x="7290519" y="559398"/>
            <a:ext cx="1313929" cy="1800000"/>
          </a:xfrm>
          <a:prstGeom prst="rect">
            <a:avLst/>
          </a:prstGeom>
        </p:spPr>
      </p:pic>
      <p:sp>
        <p:nvSpPr>
          <p:cNvPr id="11" name="PoljeZBesedilom 10"/>
          <p:cNvSpPr txBox="1"/>
          <p:nvPr/>
        </p:nvSpPr>
        <p:spPr>
          <a:xfrm rot="5400000">
            <a:off x="8094876" y="3305889"/>
            <a:ext cx="1584176" cy="246221"/>
          </a:xfrm>
          <a:prstGeom prst="rect">
            <a:avLst/>
          </a:prstGeom>
          <a:noFill/>
        </p:spPr>
        <p:txBody>
          <a:bodyPr wrap="square" rtlCol="0">
            <a:spAutoFit/>
          </a:bodyPr>
          <a:lstStyle/>
          <a:p>
            <a:pPr algn="ctr"/>
            <a:r>
              <a:rPr lang="sl-SI" sz="1000" dirty="0" smtClean="0">
                <a:latin typeface="Gotham Rounded Light" pitchFamily="50" charset="-18"/>
              </a:rPr>
              <a:t>Kobilca na sredini</a:t>
            </a:r>
            <a:endParaRPr lang="sl-SI" sz="1000" dirty="0">
              <a:latin typeface="Gotham Rounded Light" pitchFamily="50" charset="-18"/>
            </a:endParaRPr>
          </a:p>
        </p:txBody>
      </p:sp>
      <p:sp>
        <p:nvSpPr>
          <p:cNvPr id="12" name="PoljeZBesedilom 11"/>
          <p:cNvSpPr txBox="1"/>
          <p:nvPr/>
        </p:nvSpPr>
        <p:spPr>
          <a:xfrm rot="5400000">
            <a:off x="8058176" y="5181052"/>
            <a:ext cx="1584176" cy="246221"/>
          </a:xfrm>
          <a:prstGeom prst="rect">
            <a:avLst/>
          </a:prstGeom>
          <a:noFill/>
        </p:spPr>
        <p:txBody>
          <a:bodyPr wrap="square" rtlCol="0">
            <a:spAutoFit/>
          </a:bodyPr>
          <a:lstStyle/>
          <a:p>
            <a:pPr algn="ctr"/>
            <a:r>
              <a:rPr lang="sl-SI" sz="1000" dirty="0" smtClean="0">
                <a:latin typeface="Gotham Rounded Light" pitchFamily="50" charset="-18"/>
              </a:rPr>
              <a:t>Kobilca druga z leve</a:t>
            </a:r>
            <a:endParaRPr lang="sl-SI" sz="1000" dirty="0">
              <a:latin typeface="Gotham Rounded Light" pitchFamily="50" charset="-18"/>
            </a:endParaRPr>
          </a:p>
        </p:txBody>
      </p:sp>
      <p:sp>
        <p:nvSpPr>
          <p:cNvPr id="14" name="Naslov 1"/>
          <p:cNvSpPr txBox="1">
            <a:spLocks/>
          </p:cNvSpPr>
          <p:nvPr/>
        </p:nvSpPr>
        <p:spPr bwMode="auto">
          <a:xfrm>
            <a:off x="1475656" y="1124744"/>
            <a:ext cx="5328592" cy="505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pPr algn="l"/>
            <a:r>
              <a:rPr lang="sl-SI" sz="1300" dirty="0">
                <a:latin typeface="Gotham Rounded Light" pitchFamily="50" charset="-18"/>
              </a:rPr>
              <a:t>Ivana Kobilca je živela v številnih evropskih prestolnicah: na Dunaju, v Münchnu, v Parizu, v Sarajevu, v Berlinu in seveda – v Celju.</a:t>
            </a:r>
          </a:p>
          <a:p>
            <a:pPr algn="l"/>
            <a:r>
              <a:rPr lang="sl-SI" sz="1300" dirty="0">
                <a:latin typeface="Gotham Rounded Light" pitchFamily="50" charset="-18"/>
              </a:rPr>
              <a:t>Pri osemnajstih je odšla v avstrijsko glavno mesto; študirala je na dunajski akademiji in kopirala po galerijah.</a:t>
            </a:r>
          </a:p>
          <a:p>
            <a:pPr algn="l"/>
            <a:r>
              <a:rPr lang="sl-SI" sz="1300" dirty="0">
                <a:latin typeface="Gotham Rounded Light" pitchFamily="50" charset="-18"/>
              </a:rPr>
              <a:t>Nato je odpotovala v bavarsko prestolnico in ostala tam več let. Ko se je približeval njen petdeseti rojstni dan, se je odločila za selitev v Pariz.</a:t>
            </a:r>
          </a:p>
          <a:p>
            <a:pPr algn="l"/>
            <a:r>
              <a:rPr lang="sl-SI" sz="1300" dirty="0">
                <a:latin typeface="Gotham Rounded Light" pitchFamily="50" charset="-18"/>
              </a:rPr>
              <a:t>Kobilčin uspeh v Parizu je bil velik – njena dela so bila dvakrat sprejeta na Salon, pomembno vsakoletno razstavo najboljših del iz vse Amerike. V Parizu in v njegovi okolici je slikala preproste ljudi, </a:t>
            </a:r>
            <a:r>
              <a:rPr lang="sl-SI" sz="1300" smtClean="0">
                <a:latin typeface="Gotham Rounded Light" pitchFamily="50" charset="-18"/>
              </a:rPr>
              <a:t>žanrske prizore </a:t>
            </a:r>
            <a:r>
              <a:rPr lang="sl-SI" sz="1300" dirty="0">
                <a:latin typeface="Gotham Rounded Light" pitchFamily="50" charset="-18"/>
              </a:rPr>
              <a:t>in kraljevo družino.</a:t>
            </a:r>
          </a:p>
          <a:p>
            <a:pPr algn="l"/>
            <a:r>
              <a:rPr lang="sl-SI" sz="1300" dirty="0">
                <a:latin typeface="Gotham Rounded Light" pitchFamily="50" charset="-18"/>
              </a:rPr>
              <a:t>Ko je zapustila francosko glavno mesto, je nekaj časa preživela doma, nato pa odšla v Banjo Luko. Tam je dobila brezplačno stanovanje in atelje in slikala za številne naročnike.</a:t>
            </a:r>
          </a:p>
          <a:p>
            <a:pPr algn="l"/>
            <a:r>
              <a:rPr lang="sl-SI" sz="1300" dirty="0">
                <a:latin typeface="Gotham Rounded Light" pitchFamily="50" charset="-18"/>
              </a:rPr>
              <a:t>Zaradi materine bolezni se je po nekaj letih vrnila v Ljubljano, potem pa se preselila v Berlin, kjer je živela </a:t>
            </a:r>
            <a:r>
              <a:rPr lang="sl-SI" sz="1300" dirty="0" smtClean="0">
                <a:latin typeface="Gotham Rounded Light" pitchFamily="50" charset="-18"/>
              </a:rPr>
              <a:t>do</a:t>
            </a:r>
          </a:p>
          <a:p>
            <a:pPr algn="l"/>
            <a:r>
              <a:rPr lang="sl-SI" sz="1300" dirty="0" smtClean="0">
                <a:latin typeface="Gotham Rounded Light" pitchFamily="50" charset="-18"/>
              </a:rPr>
              <a:t>začetka </a:t>
            </a:r>
            <a:r>
              <a:rPr lang="sl-SI" sz="1300" dirty="0">
                <a:latin typeface="Gotham Rounded Light" pitchFamily="50" charset="-18"/>
              </a:rPr>
              <a:t>druge svetovne vojne.</a:t>
            </a:r>
          </a:p>
          <a:p>
            <a:pPr algn="l"/>
            <a:r>
              <a:rPr lang="sl-SI" sz="1300" dirty="0">
                <a:latin typeface="Gotham Rounded Light" pitchFamily="50" charset="-18"/>
              </a:rPr>
              <a:t>Ko se je dokončno vrnila v Ljubljano, so </a:t>
            </a:r>
            <a:r>
              <a:rPr lang="sl-SI" sz="1300" dirty="0" smtClean="0">
                <a:latin typeface="Gotham Rounded Light" pitchFamily="50" charset="-18"/>
              </a:rPr>
              <a:t>jo najprej</a:t>
            </a:r>
          </a:p>
          <a:p>
            <a:pPr algn="l"/>
            <a:r>
              <a:rPr lang="sl-SI" sz="1300" dirty="0" smtClean="0">
                <a:latin typeface="Gotham Rounded Light" pitchFamily="50" charset="-18"/>
              </a:rPr>
              <a:t>čakala </a:t>
            </a:r>
            <a:r>
              <a:rPr lang="sl-SI" sz="1300" dirty="0">
                <a:latin typeface="Gotham Rounded Light" pitchFamily="50" charset="-18"/>
              </a:rPr>
              <a:t>negotova vojna leta. </a:t>
            </a:r>
            <a:r>
              <a:rPr lang="sl-SI" sz="1300" dirty="0" smtClean="0">
                <a:latin typeface="Gotham Rounded Light" pitchFamily="50" charset="-18"/>
              </a:rPr>
              <a:t>3D-tiskanje je začelo</a:t>
            </a:r>
          </a:p>
          <a:p>
            <a:pPr algn="l"/>
            <a:r>
              <a:rPr lang="sl-SI" sz="1300" dirty="0" smtClean="0">
                <a:latin typeface="Gotham Rounded Light" pitchFamily="50" charset="-18"/>
              </a:rPr>
              <a:t>izpodrivati </a:t>
            </a:r>
            <a:r>
              <a:rPr lang="sl-SI" sz="1300" dirty="0">
                <a:latin typeface="Gotham Rounded Light" pitchFamily="50" charset="-18"/>
              </a:rPr>
              <a:t>oljni portret in naročila </a:t>
            </a:r>
            <a:r>
              <a:rPr lang="sl-SI" sz="1300" dirty="0" smtClean="0">
                <a:latin typeface="Gotham Rounded Light" pitchFamily="50" charset="-18"/>
              </a:rPr>
              <a:t>so postajala</a:t>
            </a:r>
          </a:p>
          <a:p>
            <a:pPr algn="l"/>
            <a:r>
              <a:rPr lang="sl-SI" sz="1300" dirty="0" smtClean="0">
                <a:latin typeface="Gotham Rounded Light" pitchFamily="50" charset="-18"/>
              </a:rPr>
              <a:t>redkejša</a:t>
            </a:r>
            <a:r>
              <a:rPr lang="sl-SI" sz="1300" dirty="0">
                <a:latin typeface="Gotham Rounded Light" pitchFamily="50" charset="-18"/>
              </a:rPr>
              <a:t>. V tem času je Kobilca </a:t>
            </a:r>
            <a:r>
              <a:rPr lang="sl-SI" sz="1300" dirty="0" smtClean="0">
                <a:latin typeface="Gotham Rounded Light" pitchFamily="50" charset="-18"/>
              </a:rPr>
              <a:t>slikala predvsem</a:t>
            </a:r>
          </a:p>
          <a:p>
            <a:pPr algn="l"/>
            <a:r>
              <a:rPr lang="sl-SI" sz="1300" dirty="0" smtClean="0">
                <a:latin typeface="Gotham Rounded Light" pitchFamily="50" charset="-18"/>
              </a:rPr>
              <a:t>cvetlična </a:t>
            </a:r>
            <a:r>
              <a:rPr lang="sl-SI" sz="1300" dirty="0">
                <a:latin typeface="Gotham Rounded Light" pitchFamily="50" charset="-18"/>
              </a:rPr>
              <a:t>tihožitja, </a:t>
            </a:r>
            <a:r>
              <a:rPr lang="sl-SI" sz="1300" dirty="0" smtClean="0">
                <a:latin typeface="Gotham Rounded Light" pitchFamily="50" charset="-18"/>
              </a:rPr>
              <a:t>izpolnjevala manjša naročila</a:t>
            </a:r>
          </a:p>
          <a:p>
            <a:pPr algn="l"/>
            <a:r>
              <a:rPr lang="sl-SI" sz="1300" dirty="0" smtClean="0">
                <a:latin typeface="Gotham Rounded Light" pitchFamily="50" charset="-18"/>
              </a:rPr>
              <a:t>in </a:t>
            </a:r>
            <a:r>
              <a:rPr lang="sl-SI" sz="1300" dirty="0">
                <a:latin typeface="Gotham Rounded Light" pitchFamily="50" charset="-18"/>
              </a:rPr>
              <a:t>se prepuščala spominom.</a:t>
            </a:r>
          </a:p>
        </p:txBody>
      </p:sp>
      <p:sp>
        <p:nvSpPr>
          <p:cNvPr id="13" name="PoljeZBesedilom 12"/>
          <p:cNvSpPr txBox="1"/>
          <p:nvPr/>
        </p:nvSpPr>
        <p:spPr>
          <a:xfrm rot="5400000">
            <a:off x="7939277" y="1478413"/>
            <a:ext cx="1868427" cy="246221"/>
          </a:xfrm>
          <a:prstGeom prst="rect">
            <a:avLst/>
          </a:prstGeom>
          <a:noFill/>
        </p:spPr>
        <p:txBody>
          <a:bodyPr wrap="square" rtlCol="0">
            <a:spAutoFit/>
          </a:bodyPr>
          <a:lstStyle/>
          <a:p>
            <a:pPr algn="ctr"/>
            <a:r>
              <a:rPr lang="sl-SI" sz="1000" dirty="0" smtClean="0">
                <a:latin typeface="Gotham Rounded Light" pitchFamily="50" charset="-18"/>
              </a:rPr>
              <a:t>Ivana Kobilca v svojih 20ih</a:t>
            </a:r>
            <a:endParaRPr lang="sl-SI" sz="1000" dirty="0">
              <a:latin typeface="Gotham Rounded Light" pitchFamily="50" charset="-18"/>
            </a:endParaRPr>
          </a:p>
        </p:txBody>
      </p:sp>
    </p:spTree>
    <p:extLst>
      <p:ext uri="{BB962C8B-B14F-4D97-AF65-F5344CB8AC3E}">
        <p14:creationId xmlns:p14="http://schemas.microsoft.com/office/powerpoint/2010/main" val="3901802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0" y="548680"/>
            <a:ext cx="7772400" cy="1143000"/>
          </a:xfrm>
        </p:spPr>
        <p:txBody>
          <a:bodyPr/>
          <a:lstStyle/>
          <a:p>
            <a:r>
              <a:rPr lang="sl-SI" sz="3200" dirty="0" smtClean="0">
                <a:latin typeface="Gotham Rounded Light" pitchFamily="50" charset="-18"/>
              </a:rPr>
              <a:t>Ivana Kobilca</a:t>
            </a:r>
            <a:endParaRPr lang="sl-SI" sz="3200" dirty="0">
              <a:latin typeface="Gotham Rounded Light" pitchFamily="50" charset="-18"/>
            </a:endParaRPr>
          </a:p>
        </p:txBody>
      </p:sp>
      <p:sp>
        <p:nvSpPr>
          <p:cNvPr id="6" name="Naslov 1"/>
          <p:cNvSpPr txBox="1">
            <a:spLocks/>
          </p:cNvSpPr>
          <p:nvPr/>
        </p:nvSpPr>
        <p:spPr bwMode="auto">
          <a:xfrm>
            <a:off x="683568" y="516632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r>
              <a:rPr lang="sl-SI" sz="3200" dirty="0" smtClean="0">
                <a:latin typeface="Gotham Rounded Light" pitchFamily="50" charset="-18"/>
              </a:rPr>
              <a:t>Jožef Petkovšek</a:t>
            </a:r>
            <a:endParaRPr lang="sl-SI" sz="3200" dirty="0">
              <a:latin typeface="Gotham Rounded Light" pitchFamily="50" charset="-18"/>
            </a:endParaRPr>
          </a:p>
        </p:txBody>
      </p:sp>
      <p:sp>
        <p:nvSpPr>
          <p:cNvPr id="7" name="Naslov 1"/>
          <p:cNvSpPr txBox="1">
            <a:spLocks/>
          </p:cNvSpPr>
          <p:nvPr/>
        </p:nvSpPr>
        <p:spPr bwMode="auto">
          <a:xfrm>
            <a:off x="251520" y="548680"/>
            <a:ext cx="144016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pPr algn="l"/>
            <a:r>
              <a:rPr lang="sl-SI" sz="1400" dirty="0">
                <a:latin typeface="Gotham Rounded Light" pitchFamily="50" charset="-18"/>
              </a:rPr>
              <a:t>Ob iztočnicah pojasnite nekaj razlik in podobnosti med umetnikoma.</a:t>
            </a:r>
          </a:p>
        </p:txBody>
      </p:sp>
      <p:sp>
        <p:nvSpPr>
          <p:cNvPr id="3" name="PoljeZBesedilom 2"/>
          <p:cNvSpPr txBox="1"/>
          <p:nvPr/>
        </p:nvSpPr>
        <p:spPr>
          <a:xfrm>
            <a:off x="1619672" y="1923300"/>
            <a:ext cx="1584176" cy="276999"/>
          </a:xfrm>
          <a:prstGeom prst="rect">
            <a:avLst/>
          </a:prstGeom>
          <a:noFill/>
        </p:spPr>
        <p:txBody>
          <a:bodyPr wrap="square" rtlCol="0">
            <a:spAutoFit/>
          </a:bodyPr>
          <a:lstStyle/>
          <a:p>
            <a:pPr algn="ctr"/>
            <a:r>
              <a:rPr lang="sl-SI" sz="1200" dirty="0" smtClean="0">
                <a:latin typeface="Gotham Rounded Light" pitchFamily="50" charset="-18"/>
              </a:rPr>
              <a:t>Pariz</a:t>
            </a:r>
            <a:endParaRPr lang="sl-SI" sz="1200" dirty="0">
              <a:latin typeface="Gotham Rounded Light" pitchFamily="50" charset="-18"/>
            </a:endParaRPr>
          </a:p>
        </p:txBody>
      </p:sp>
      <p:sp>
        <p:nvSpPr>
          <p:cNvPr id="8" name="PoljeZBesedilom 7"/>
          <p:cNvSpPr txBox="1"/>
          <p:nvPr/>
        </p:nvSpPr>
        <p:spPr>
          <a:xfrm>
            <a:off x="5364088" y="1916832"/>
            <a:ext cx="1584176" cy="276999"/>
          </a:xfrm>
          <a:prstGeom prst="rect">
            <a:avLst/>
          </a:prstGeom>
          <a:noFill/>
        </p:spPr>
        <p:txBody>
          <a:bodyPr wrap="square" rtlCol="0">
            <a:spAutoFit/>
          </a:bodyPr>
          <a:lstStyle/>
          <a:p>
            <a:r>
              <a:rPr lang="sl-SI" sz="1200" dirty="0" smtClean="0">
                <a:latin typeface="Gotham Rounded Light" pitchFamily="50" charset="-18"/>
              </a:rPr>
              <a:t>Medijska opaznost</a:t>
            </a:r>
            <a:endParaRPr lang="sl-SI" sz="1200" dirty="0">
              <a:latin typeface="Gotham Rounded Light" pitchFamily="50" charset="-18"/>
            </a:endParaRPr>
          </a:p>
        </p:txBody>
      </p:sp>
      <p:sp>
        <p:nvSpPr>
          <p:cNvPr id="9" name="PoljeZBesedilom 8"/>
          <p:cNvSpPr txBox="1"/>
          <p:nvPr/>
        </p:nvSpPr>
        <p:spPr>
          <a:xfrm>
            <a:off x="2123727" y="2924944"/>
            <a:ext cx="1719803" cy="461665"/>
          </a:xfrm>
          <a:prstGeom prst="rect">
            <a:avLst/>
          </a:prstGeom>
          <a:noFill/>
        </p:spPr>
        <p:txBody>
          <a:bodyPr wrap="square" rtlCol="0">
            <a:spAutoFit/>
          </a:bodyPr>
          <a:lstStyle/>
          <a:p>
            <a:r>
              <a:rPr lang="sl-SI" sz="1200" dirty="0" smtClean="0">
                <a:latin typeface="Gotham Rounded Light" pitchFamily="50" charset="-18"/>
              </a:rPr>
              <a:t>Odnos do svojih umetnin</a:t>
            </a:r>
            <a:endParaRPr lang="sl-SI" sz="1200" dirty="0">
              <a:latin typeface="Gotham Rounded Light" pitchFamily="50" charset="-18"/>
            </a:endParaRPr>
          </a:p>
        </p:txBody>
      </p:sp>
      <p:sp>
        <p:nvSpPr>
          <p:cNvPr id="10" name="PoljeZBesedilom 9"/>
          <p:cNvSpPr txBox="1"/>
          <p:nvPr/>
        </p:nvSpPr>
        <p:spPr>
          <a:xfrm>
            <a:off x="5715739" y="2935977"/>
            <a:ext cx="1584176" cy="276999"/>
          </a:xfrm>
          <a:prstGeom prst="rect">
            <a:avLst/>
          </a:prstGeom>
          <a:noFill/>
        </p:spPr>
        <p:txBody>
          <a:bodyPr wrap="square" rtlCol="0">
            <a:spAutoFit/>
          </a:bodyPr>
          <a:lstStyle/>
          <a:p>
            <a:pPr algn="ctr"/>
            <a:r>
              <a:rPr lang="sl-SI" sz="1200" dirty="0" smtClean="0">
                <a:latin typeface="Gotham Rounded Light" pitchFamily="50" charset="-18"/>
              </a:rPr>
              <a:t>Uspeh</a:t>
            </a:r>
            <a:endParaRPr lang="sl-SI" sz="1200" dirty="0">
              <a:latin typeface="Gotham Rounded Light" pitchFamily="50" charset="-18"/>
            </a:endParaRPr>
          </a:p>
        </p:txBody>
      </p:sp>
      <p:sp>
        <p:nvSpPr>
          <p:cNvPr id="11" name="PoljeZBesedilom 10"/>
          <p:cNvSpPr txBox="1"/>
          <p:nvPr/>
        </p:nvSpPr>
        <p:spPr>
          <a:xfrm>
            <a:off x="1979712" y="3956130"/>
            <a:ext cx="1584176" cy="228925"/>
          </a:xfrm>
          <a:prstGeom prst="rect">
            <a:avLst/>
          </a:prstGeom>
          <a:noFill/>
        </p:spPr>
        <p:txBody>
          <a:bodyPr wrap="square" rtlCol="0">
            <a:spAutoFit/>
          </a:bodyPr>
          <a:lstStyle/>
          <a:p>
            <a:pPr algn="ctr"/>
            <a:r>
              <a:rPr lang="sl-SI" sz="1200" dirty="0" smtClean="0">
                <a:latin typeface="Gotham Rounded Light" pitchFamily="50" charset="-18"/>
              </a:rPr>
              <a:t>Odnosi z družino</a:t>
            </a:r>
            <a:endParaRPr lang="sl-SI" sz="1200" dirty="0">
              <a:latin typeface="Gotham Rounded Light" pitchFamily="50" charset="-18"/>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2271" y="4509120"/>
            <a:ext cx="1199793" cy="1800000"/>
          </a:xfrm>
          <a:prstGeom prst="rect">
            <a:avLst/>
          </a:prstGeom>
        </p:spPr>
      </p:pic>
      <p:pic>
        <p:nvPicPr>
          <p:cNvPr id="12" name="Slika 11"/>
          <p:cNvPicPr>
            <a:picLocks noChangeAspect="1"/>
          </p:cNvPicPr>
          <p:nvPr/>
        </p:nvPicPr>
        <p:blipFill rotWithShape="1">
          <a:blip r:embed="rId3" cstate="print">
            <a:extLst>
              <a:ext uri="{28A0092B-C50C-407E-A947-70E740481C1C}">
                <a14:useLocalDpi xmlns:a14="http://schemas.microsoft.com/office/drawing/2010/main" val="0"/>
              </a:ext>
            </a:extLst>
          </a:blip>
          <a:srcRect l="1256"/>
          <a:stretch/>
        </p:blipFill>
        <p:spPr>
          <a:xfrm>
            <a:off x="7596336" y="548680"/>
            <a:ext cx="1291680" cy="1800000"/>
          </a:xfrm>
          <a:prstGeom prst="rect">
            <a:avLst/>
          </a:prstGeom>
        </p:spPr>
      </p:pic>
      <p:sp>
        <p:nvSpPr>
          <p:cNvPr id="13" name="PoljeZBesedilom 12"/>
          <p:cNvSpPr txBox="1"/>
          <p:nvPr/>
        </p:nvSpPr>
        <p:spPr>
          <a:xfrm>
            <a:off x="5316130" y="3944181"/>
            <a:ext cx="1742594" cy="251817"/>
          </a:xfrm>
          <a:prstGeom prst="rect">
            <a:avLst/>
          </a:prstGeom>
          <a:noFill/>
        </p:spPr>
        <p:txBody>
          <a:bodyPr wrap="square" rtlCol="0">
            <a:spAutoFit/>
          </a:bodyPr>
          <a:lstStyle/>
          <a:p>
            <a:pPr algn="ctr"/>
            <a:r>
              <a:rPr lang="sl-SI" sz="1200" dirty="0" smtClean="0">
                <a:latin typeface="Gotham Rounded Light" pitchFamily="50" charset="-18"/>
              </a:rPr>
              <a:t>Trajanje kariere</a:t>
            </a:r>
            <a:endParaRPr lang="sl-SI" sz="1200" dirty="0">
              <a:latin typeface="Gotham Rounded Light" pitchFamily="50" charset="-18"/>
            </a:endParaRPr>
          </a:p>
        </p:txBody>
      </p:sp>
    </p:spTree>
    <p:extLst>
      <p:ext uri="{BB962C8B-B14F-4D97-AF65-F5344CB8AC3E}">
        <p14:creationId xmlns:p14="http://schemas.microsoft.com/office/powerpoint/2010/main" val="2576353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bwMode="auto">
          <a:xfrm>
            <a:off x="685800" y="11663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r>
              <a:rPr lang="sl-SI" sz="3200" dirty="0" smtClean="0">
                <a:latin typeface="Gotham Rounded Light" pitchFamily="50" charset="-18"/>
              </a:rPr>
              <a:t>Zoran Mušič</a:t>
            </a:r>
            <a:endParaRPr lang="sl-SI" sz="3200" dirty="0">
              <a:latin typeface="Gotham Rounded Light" pitchFamily="50" charset="-18"/>
            </a:endParaRPr>
          </a:p>
        </p:txBody>
      </p:sp>
      <p:sp>
        <p:nvSpPr>
          <p:cNvPr id="7" name="Naslov 1"/>
          <p:cNvSpPr txBox="1">
            <a:spLocks/>
          </p:cNvSpPr>
          <p:nvPr/>
        </p:nvSpPr>
        <p:spPr bwMode="auto">
          <a:xfrm>
            <a:off x="179512" y="3073524"/>
            <a:ext cx="1512168" cy="71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pPr algn="l"/>
            <a:r>
              <a:rPr lang="sl-SI" sz="1400" dirty="0" smtClean="0">
                <a:latin typeface="Gotham Rounded Light" pitchFamily="50" charset="-18"/>
              </a:rPr>
              <a:t>Preberite </a:t>
            </a:r>
          </a:p>
          <a:p>
            <a:pPr algn="l"/>
            <a:r>
              <a:rPr lang="sl-SI" sz="1400" dirty="0" smtClean="0">
                <a:latin typeface="Gotham Rounded Light" pitchFamily="50" charset="-18"/>
              </a:rPr>
              <a:t>trditve o umetniku in popravite napake.</a:t>
            </a:r>
          </a:p>
          <a:p>
            <a:pPr algn="l"/>
            <a:r>
              <a:rPr lang="sl-SI" sz="1400" dirty="0" smtClean="0">
                <a:latin typeface="Gotham Rounded Light" pitchFamily="50" charset="-18"/>
              </a:rPr>
              <a:t>Napak je 11.</a:t>
            </a:r>
          </a:p>
        </p:txBody>
      </p:sp>
      <p:pic>
        <p:nvPicPr>
          <p:cNvPr id="9" name="Slika 8"/>
          <p:cNvPicPr>
            <a:picLocks noChangeAspect="1"/>
          </p:cNvPicPr>
          <p:nvPr/>
        </p:nvPicPr>
        <p:blipFill rotWithShape="1">
          <a:blip r:embed="rId2" cstate="print">
            <a:extLst>
              <a:ext uri="{28A0092B-C50C-407E-A947-70E740481C1C}">
                <a14:useLocalDpi xmlns:a14="http://schemas.microsoft.com/office/drawing/2010/main" val="0"/>
              </a:ext>
            </a:extLst>
          </a:blip>
          <a:srcRect l="5445" t="4326" r="6931" b="31511"/>
          <a:stretch/>
        </p:blipFill>
        <p:spPr>
          <a:xfrm>
            <a:off x="7092480" y="548680"/>
            <a:ext cx="1800000" cy="1800000"/>
          </a:xfrm>
          <a:prstGeom prst="rect">
            <a:avLst/>
          </a:prstGeom>
        </p:spPr>
      </p:pic>
      <p:sp>
        <p:nvSpPr>
          <p:cNvPr id="3" name="PoljeZBesedilom 2"/>
          <p:cNvSpPr txBox="1"/>
          <p:nvPr/>
        </p:nvSpPr>
        <p:spPr>
          <a:xfrm>
            <a:off x="1691680" y="1988840"/>
            <a:ext cx="2160240" cy="276999"/>
          </a:xfrm>
          <a:prstGeom prst="rect">
            <a:avLst/>
          </a:prstGeom>
          <a:noFill/>
        </p:spPr>
        <p:txBody>
          <a:bodyPr wrap="square" rtlCol="0">
            <a:spAutoFit/>
          </a:bodyPr>
          <a:lstStyle/>
          <a:p>
            <a:endParaRPr lang="sl-SI" sz="1200" dirty="0">
              <a:latin typeface="Gotham Rounded Light" pitchFamily="50" charset="-18"/>
            </a:endParaRPr>
          </a:p>
        </p:txBody>
      </p:sp>
      <p:pic>
        <p:nvPicPr>
          <p:cNvPr id="11" name="Slika 10"/>
          <p:cNvPicPr>
            <a:picLocks noChangeAspect="1"/>
          </p:cNvPicPr>
          <p:nvPr/>
        </p:nvPicPr>
        <p:blipFill rotWithShape="1">
          <a:blip r:embed="rId3" cstate="print">
            <a:extLst>
              <a:ext uri="{28A0092B-C50C-407E-A947-70E740481C1C}">
                <a14:useLocalDpi xmlns:a14="http://schemas.microsoft.com/office/drawing/2010/main"/>
              </a:ext>
            </a:extLst>
          </a:blip>
          <a:srcRect l="1718" t="2750" r="1718" b="2750"/>
          <a:stretch/>
        </p:blipFill>
        <p:spPr>
          <a:xfrm>
            <a:off x="6598305" y="4509120"/>
            <a:ext cx="2320000" cy="1800000"/>
          </a:xfrm>
          <a:prstGeom prst="rect">
            <a:avLst/>
          </a:prstGeom>
        </p:spPr>
      </p:pic>
      <p:pic>
        <p:nvPicPr>
          <p:cNvPr id="12" name="Slika 11"/>
          <p:cNvPicPr>
            <a:picLocks noChangeAspect="1"/>
          </p:cNvPicPr>
          <p:nvPr/>
        </p:nvPicPr>
        <p:blipFill rotWithShape="1">
          <a:blip r:embed="rId4" cstate="print">
            <a:extLst>
              <a:ext uri="{28A0092B-C50C-407E-A947-70E740481C1C}">
                <a14:useLocalDpi xmlns:a14="http://schemas.microsoft.com/office/drawing/2010/main"/>
              </a:ext>
            </a:extLst>
          </a:blip>
          <a:srcRect l="3363" t="2750" r="3363" b="23751"/>
          <a:stretch/>
        </p:blipFill>
        <p:spPr>
          <a:xfrm>
            <a:off x="7272590" y="2529000"/>
            <a:ext cx="1645715" cy="1800000"/>
          </a:xfrm>
          <a:prstGeom prst="rect">
            <a:avLst/>
          </a:prstGeom>
        </p:spPr>
      </p:pic>
      <p:sp>
        <p:nvSpPr>
          <p:cNvPr id="8" name="Naslov 1"/>
          <p:cNvSpPr txBox="1">
            <a:spLocks/>
          </p:cNvSpPr>
          <p:nvPr/>
        </p:nvSpPr>
        <p:spPr bwMode="auto">
          <a:xfrm>
            <a:off x="1403648" y="1256878"/>
            <a:ext cx="5328592" cy="505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pPr algn="l"/>
            <a:r>
              <a:rPr lang="sl-SI" sz="1300" dirty="0">
                <a:latin typeface="Gotham Rounded Light" pitchFamily="50" charset="-18"/>
              </a:rPr>
              <a:t>Zoran Mušič se je rodil v vasi Bukovica pri Volčji Dragi na Goriškem. Predvojna leta so bila srečna; z bratom sta veliko časa preživela na prostem, družina je hodila na obiske v Neapelj in v Koper. Vendar pa so morali rodno vas zapustiti zaradi odprtja belgijske fronte v prvi svetovni vojni.</a:t>
            </a:r>
          </a:p>
          <a:p>
            <a:pPr algn="l"/>
            <a:r>
              <a:rPr lang="sl-SI" sz="1300" dirty="0">
                <a:latin typeface="Gotham Rounded Light" pitchFamily="50" charset="-18"/>
              </a:rPr>
              <a:t>Po šolanju v Zagrebu je Mušič več let živel v Mariboru, kjer se je ukvarjal s slikanjem, z ilustracijo in s pisanjem romanov.</a:t>
            </a:r>
          </a:p>
          <a:p>
            <a:pPr algn="l"/>
            <a:r>
              <a:rPr lang="sl-SI" sz="1300" dirty="0">
                <a:latin typeface="Gotham Rounded Light" pitchFamily="50" charset="-18"/>
              </a:rPr>
              <a:t>Na začetku leta 1935 je odpotoval v Alžirijo in tam ostal nekaj mesecev. Obiskal je Madrid, </a:t>
            </a:r>
            <a:r>
              <a:rPr lang="sl-SI" sz="1300" dirty="0" err="1">
                <a:latin typeface="Gotham Rounded Light" pitchFamily="50" charset="-18"/>
              </a:rPr>
              <a:t>Prado</a:t>
            </a:r>
            <a:r>
              <a:rPr lang="sl-SI" sz="1300" dirty="0">
                <a:latin typeface="Gotham Rounded Light" pitchFamily="50" charset="-18"/>
              </a:rPr>
              <a:t>, Toledo in Valencio. Ogledal si je več rokoborb, skiciral, pisal dnevnik, večino časa pa študiral in kopiral slike sodobnih mojstrov.</a:t>
            </a:r>
          </a:p>
          <a:p>
            <a:pPr algn="l"/>
            <a:r>
              <a:rPr lang="sl-SI" sz="1300" dirty="0">
                <a:latin typeface="Gotham Rounded Light" pitchFamily="50" charset="-18"/>
              </a:rPr>
              <a:t>Drugo svetovno vojno je preživel v več mestih. Proti koncu vojne so nacisti Mušiča in nekaj njegovih znancev aretirali v Trstu. Nekatere so ustrelili, druge mučili in zasliševali. Po približno mesecu dni so ga odpeljali v koncentracijsko taborišče Dachau.</a:t>
            </a:r>
          </a:p>
          <a:p>
            <a:pPr algn="l"/>
            <a:r>
              <a:rPr lang="sl-SI" sz="1300" dirty="0">
                <a:latin typeface="Gotham Rounded Light" pitchFamily="50" charset="-18"/>
              </a:rPr>
              <a:t>Kot preživeli dachavski taboriščnik je bil Mušič v kapitalistični Jugoslaviji politično sumljiv. Zato je domovino za vedno zapustil. Več let ni mogel obiskati svoje družine.</a:t>
            </a:r>
          </a:p>
          <a:p>
            <a:pPr algn="l"/>
            <a:r>
              <a:rPr lang="sl-SI" sz="1300" dirty="0">
                <a:latin typeface="Gotham Rounded Light" pitchFamily="50" charset="-18"/>
              </a:rPr>
              <a:t>Zoran in njegova žena Ida, rojena </a:t>
            </a:r>
            <a:r>
              <a:rPr lang="sl-SI" sz="1300" dirty="0" err="1">
                <a:latin typeface="Gotham Rounded Light" pitchFamily="50" charset="-18"/>
              </a:rPr>
              <a:t>Cadorin</a:t>
            </a:r>
            <a:r>
              <a:rPr lang="sl-SI" sz="1300" dirty="0">
                <a:latin typeface="Gotham Rounded Light" pitchFamily="50" charset="-18"/>
              </a:rPr>
              <a:t>, sta bila oba umetnika, delila sta si tudi atelje. Zakonca sta se </a:t>
            </a:r>
            <a:r>
              <a:rPr lang="sl-SI" sz="1300" dirty="0" smtClean="0">
                <a:latin typeface="Gotham Rounded Light" pitchFamily="50" charset="-18"/>
              </a:rPr>
              <a:t>iz Benetk odselila </a:t>
            </a:r>
            <a:r>
              <a:rPr lang="sl-SI" sz="1300" dirty="0">
                <a:latin typeface="Gotham Rounded Light" pitchFamily="50" charset="-18"/>
              </a:rPr>
              <a:t>v London, kjer sta se družila z malo znanimi umetniki in ustvarjala v njihovem krogu.</a:t>
            </a:r>
          </a:p>
          <a:p>
            <a:pPr algn="l"/>
            <a:r>
              <a:rPr lang="sl-SI" sz="1300" dirty="0">
                <a:latin typeface="Gotham Rounded Light" pitchFamily="50" charset="-18"/>
              </a:rPr>
              <a:t>Mušič v starosti Ljubljane ni več zapuščal. Doživel je sto pet let, bil je poročen, ustvaril si je dom, imel je številne prijatelje, kljub uspehu in slavi pa je ostal skromen, premišljen in uglajen.</a:t>
            </a:r>
          </a:p>
        </p:txBody>
      </p:sp>
    </p:spTree>
    <p:extLst>
      <p:ext uri="{BB962C8B-B14F-4D97-AF65-F5344CB8AC3E}">
        <p14:creationId xmlns:p14="http://schemas.microsoft.com/office/powerpoint/2010/main" val="3555071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bwMode="auto">
          <a:xfrm>
            <a:off x="0" y="2564904"/>
            <a:ext cx="186458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33333"/>
                </a:solidFill>
                <a:latin typeface="+mj-lt"/>
                <a:ea typeface="+mj-ea"/>
                <a:cs typeface="+mj-cs"/>
              </a:defRPr>
            </a:lvl1pPr>
            <a:lvl2pPr algn="ctr" rtl="0" eaLnBrk="1" fontAlgn="base" hangingPunct="1">
              <a:spcBef>
                <a:spcPct val="0"/>
              </a:spcBef>
              <a:spcAft>
                <a:spcPct val="0"/>
              </a:spcAft>
              <a:defRPr sz="4400">
                <a:solidFill>
                  <a:srgbClr val="333333"/>
                </a:solidFill>
                <a:latin typeface="Garamond" panose="02020404030301010803" pitchFamily="18" charset="0"/>
              </a:defRPr>
            </a:lvl2pPr>
            <a:lvl3pPr algn="ctr" rtl="0" eaLnBrk="1" fontAlgn="base" hangingPunct="1">
              <a:spcBef>
                <a:spcPct val="0"/>
              </a:spcBef>
              <a:spcAft>
                <a:spcPct val="0"/>
              </a:spcAft>
              <a:defRPr sz="4400">
                <a:solidFill>
                  <a:srgbClr val="333333"/>
                </a:solidFill>
                <a:latin typeface="Garamond" panose="02020404030301010803" pitchFamily="18" charset="0"/>
              </a:defRPr>
            </a:lvl3pPr>
            <a:lvl4pPr algn="ctr" rtl="0" eaLnBrk="1" fontAlgn="base" hangingPunct="1">
              <a:spcBef>
                <a:spcPct val="0"/>
              </a:spcBef>
              <a:spcAft>
                <a:spcPct val="0"/>
              </a:spcAft>
              <a:defRPr sz="4400">
                <a:solidFill>
                  <a:srgbClr val="333333"/>
                </a:solidFill>
                <a:latin typeface="Garamond" panose="02020404030301010803" pitchFamily="18" charset="0"/>
              </a:defRPr>
            </a:lvl4pPr>
            <a:lvl5pPr algn="ctr" rtl="0" eaLnBrk="1" fontAlgn="base" hangingPunct="1">
              <a:spcBef>
                <a:spcPct val="0"/>
              </a:spcBef>
              <a:spcAft>
                <a:spcPct val="0"/>
              </a:spcAft>
              <a:defRPr sz="4400">
                <a:solidFill>
                  <a:srgbClr val="333333"/>
                </a:solidFill>
                <a:latin typeface="Garamond" panose="02020404030301010803" pitchFamily="18" charset="0"/>
              </a:defRPr>
            </a:lvl5pPr>
            <a:lvl6pPr marL="457200" algn="ctr" rtl="0" eaLnBrk="1" fontAlgn="base" hangingPunct="1">
              <a:spcBef>
                <a:spcPct val="0"/>
              </a:spcBef>
              <a:spcAft>
                <a:spcPct val="0"/>
              </a:spcAft>
              <a:defRPr sz="4400">
                <a:solidFill>
                  <a:srgbClr val="333333"/>
                </a:solidFill>
                <a:latin typeface="Garamond" panose="02020404030301010803" pitchFamily="18" charset="0"/>
              </a:defRPr>
            </a:lvl6pPr>
            <a:lvl7pPr marL="914400" algn="ctr" rtl="0" eaLnBrk="1" fontAlgn="base" hangingPunct="1">
              <a:spcBef>
                <a:spcPct val="0"/>
              </a:spcBef>
              <a:spcAft>
                <a:spcPct val="0"/>
              </a:spcAft>
              <a:defRPr sz="4400">
                <a:solidFill>
                  <a:srgbClr val="333333"/>
                </a:solidFill>
                <a:latin typeface="Garamond" panose="02020404030301010803" pitchFamily="18" charset="0"/>
              </a:defRPr>
            </a:lvl7pPr>
            <a:lvl8pPr marL="1371600" algn="ctr" rtl="0" eaLnBrk="1" fontAlgn="base" hangingPunct="1">
              <a:spcBef>
                <a:spcPct val="0"/>
              </a:spcBef>
              <a:spcAft>
                <a:spcPct val="0"/>
              </a:spcAft>
              <a:defRPr sz="4400">
                <a:solidFill>
                  <a:srgbClr val="333333"/>
                </a:solidFill>
                <a:latin typeface="Garamond" panose="02020404030301010803" pitchFamily="18" charset="0"/>
              </a:defRPr>
            </a:lvl8pPr>
            <a:lvl9pPr marL="1828800" algn="ctr" rtl="0" eaLnBrk="1" fontAlgn="base" hangingPunct="1">
              <a:spcBef>
                <a:spcPct val="0"/>
              </a:spcBef>
              <a:spcAft>
                <a:spcPct val="0"/>
              </a:spcAft>
              <a:defRPr sz="4400">
                <a:solidFill>
                  <a:srgbClr val="333333"/>
                </a:solidFill>
                <a:latin typeface="Garamond" panose="02020404030301010803" pitchFamily="18" charset="0"/>
              </a:defRPr>
            </a:lvl9pPr>
          </a:lstStyle>
          <a:p>
            <a:pPr algn="l"/>
            <a:r>
              <a:rPr lang="sl-SI" sz="1350" dirty="0">
                <a:latin typeface="Gotham Rounded Light" pitchFamily="50" charset="-18"/>
              </a:rPr>
              <a:t>Ob vsaki sliki napišite odgovore na vprašanja:</a:t>
            </a:r>
          </a:p>
          <a:p>
            <a:pPr marL="177800" indent="-177800" algn="l">
              <a:buFont typeface="+mj-lt"/>
              <a:buAutoNum type="arabicPeriod"/>
            </a:pPr>
            <a:r>
              <a:rPr lang="sl-SI" sz="1350" dirty="0">
                <a:latin typeface="Gotham Rounded Light" pitchFamily="50" charset="-18"/>
              </a:rPr>
              <a:t>Zakaj je bila slika pomembna za umetnika?</a:t>
            </a:r>
          </a:p>
          <a:p>
            <a:pPr marL="177800" indent="-177800" algn="l">
              <a:buFont typeface="+mj-lt"/>
              <a:buAutoNum type="arabicPeriod"/>
            </a:pPr>
            <a:r>
              <a:rPr lang="sl-SI" sz="1350" dirty="0" smtClean="0">
                <a:latin typeface="Gotham Rounded Light" pitchFamily="50" charset="-18"/>
              </a:rPr>
              <a:t>Kaj pomembnega </a:t>
            </a:r>
            <a:r>
              <a:rPr lang="sl-SI" sz="1350" dirty="0">
                <a:latin typeface="Gotham Rounded Light" pitchFamily="50" charset="-18"/>
              </a:rPr>
              <a:t>so v njej videli drugi (umetniki, kritiki, javnost)?</a:t>
            </a:r>
          </a:p>
          <a:p>
            <a:pPr marL="177800" indent="-177800" algn="l">
              <a:buFont typeface="+mj-lt"/>
              <a:buAutoNum type="arabicPeriod"/>
            </a:pPr>
            <a:r>
              <a:rPr lang="sl-SI" sz="1350" dirty="0">
                <a:latin typeface="Gotham Rounded Light" pitchFamily="50" charset="-18"/>
              </a:rPr>
              <a:t>Kaj sporoča vam osebno?</a:t>
            </a:r>
          </a:p>
        </p:txBody>
      </p:sp>
      <p:sp>
        <p:nvSpPr>
          <p:cNvPr id="5" name="PoljeZBesedilom 4"/>
          <p:cNvSpPr txBox="1"/>
          <p:nvPr/>
        </p:nvSpPr>
        <p:spPr>
          <a:xfrm>
            <a:off x="4294478" y="2622104"/>
            <a:ext cx="3032725" cy="230832"/>
          </a:xfrm>
          <a:prstGeom prst="rect">
            <a:avLst/>
          </a:prstGeom>
          <a:noFill/>
        </p:spPr>
        <p:txBody>
          <a:bodyPr wrap="square" rtlCol="0">
            <a:spAutoFit/>
          </a:bodyPr>
          <a:lstStyle/>
          <a:p>
            <a:pPr algn="ctr"/>
            <a:r>
              <a:rPr lang="sl-SI" sz="900" dirty="0" smtClean="0">
                <a:latin typeface="Gotham Rounded Light" pitchFamily="50" charset="-18"/>
              </a:rPr>
              <a:t>Ivana Kobilca, </a:t>
            </a:r>
            <a:r>
              <a:rPr lang="sl-SI" sz="900" i="1" dirty="0" smtClean="0">
                <a:latin typeface="Gotham Rounded Light" pitchFamily="50" charset="-18"/>
              </a:rPr>
              <a:t>Poletje</a:t>
            </a:r>
            <a:r>
              <a:rPr lang="sl-SI" sz="900" dirty="0">
                <a:latin typeface="Gotham Rounded Light" pitchFamily="50" charset="-18"/>
              </a:rPr>
              <a:t>, 1889–1890</a:t>
            </a:r>
          </a:p>
        </p:txBody>
      </p:sp>
      <p:sp>
        <p:nvSpPr>
          <p:cNvPr id="6" name="PoljeZBesedilom 5"/>
          <p:cNvSpPr txBox="1"/>
          <p:nvPr/>
        </p:nvSpPr>
        <p:spPr>
          <a:xfrm>
            <a:off x="1147146" y="2636632"/>
            <a:ext cx="3032725" cy="230832"/>
          </a:xfrm>
          <a:prstGeom prst="rect">
            <a:avLst/>
          </a:prstGeom>
          <a:noFill/>
        </p:spPr>
        <p:txBody>
          <a:bodyPr wrap="square" rtlCol="0">
            <a:spAutoFit/>
          </a:bodyPr>
          <a:lstStyle/>
          <a:p>
            <a:pPr algn="ctr"/>
            <a:r>
              <a:rPr lang="sl-SI" sz="900" dirty="0" smtClean="0">
                <a:latin typeface="Gotham Rounded Light" pitchFamily="50" charset="-18"/>
              </a:rPr>
              <a:t>Jožef Petkovšek, </a:t>
            </a:r>
            <a:r>
              <a:rPr lang="sl-SI" sz="900" i="1" dirty="0" smtClean="0">
                <a:latin typeface="Gotham Rounded Light" pitchFamily="50" charset="-18"/>
              </a:rPr>
              <a:t>Doma</a:t>
            </a:r>
            <a:r>
              <a:rPr lang="sl-SI" sz="900" dirty="0" smtClean="0">
                <a:latin typeface="Gotham Rounded Light" pitchFamily="50" charset="-18"/>
              </a:rPr>
              <a:t>, 1889</a:t>
            </a:r>
            <a:endParaRPr lang="sl-SI" sz="900" dirty="0">
              <a:latin typeface="Gotham Rounded Light" pitchFamily="50" charset="-18"/>
            </a:endParaRPr>
          </a:p>
        </p:txBody>
      </p:sp>
      <p:sp>
        <p:nvSpPr>
          <p:cNvPr id="7" name="PoljeZBesedilom 6"/>
          <p:cNvSpPr txBox="1"/>
          <p:nvPr/>
        </p:nvSpPr>
        <p:spPr>
          <a:xfrm>
            <a:off x="6548305" y="2622104"/>
            <a:ext cx="3032725" cy="230832"/>
          </a:xfrm>
          <a:prstGeom prst="rect">
            <a:avLst/>
          </a:prstGeom>
          <a:noFill/>
        </p:spPr>
        <p:txBody>
          <a:bodyPr wrap="square" rtlCol="0">
            <a:spAutoFit/>
          </a:bodyPr>
          <a:lstStyle/>
          <a:p>
            <a:pPr algn="ctr"/>
            <a:r>
              <a:rPr lang="sl-SI" sz="900" dirty="0" smtClean="0">
                <a:latin typeface="Gotham Rounded Light" pitchFamily="50" charset="-18"/>
              </a:rPr>
              <a:t>Zoran Mušič, </a:t>
            </a:r>
            <a:r>
              <a:rPr lang="sl-SI" sz="900" i="1" dirty="0" smtClean="0">
                <a:latin typeface="Gotham Rounded Light" pitchFamily="50" charset="-18"/>
              </a:rPr>
              <a:t>Nismo poslednji</a:t>
            </a:r>
            <a:r>
              <a:rPr lang="sl-SI" sz="900" dirty="0" smtClean="0">
                <a:latin typeface="Gotham Rounded Light" pitchFamily="50" charset="-18"/>
              </a:rPr>
              <a:t>, 1972</a:t>
            </a:r>
            <a:endParaRPr lang="sl-SI" sz="900" dirty="0">
              <a:latin typeface="Gotham Rounded Light" pitchFamily="50" charset="-18"/>
            </a:endParaRP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868" y="116632"/>
            <a:ext cx="1952178" cy="2520000"/>
          </a:xfrm>
          <a:prstGeom prst="rect">
            <a:avLst/>
          </a:prstGeom>
          <a:noFill/>
          <a:ln>
            <a:noFill/>
          </a:ln>
        </p:spPr>
      </p:pic>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582" y="116632"/>
            <a:ext cx="2783053" cy="2520000"/>
          </a:xfrm>
          <a:prstGeom prst="rect">
            <a:avLst/>
          </a:prstGeom>
          <a:noFill/>
          <a:ln>
            <a:noFill/>
          </a:ln>
        </p:spPr>
      </p:pic>
      <p:pic>
        <p:nvPicPr>
          <p:cNvPr id="10" name="Slik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116632"/>
            <a:ext cx="1833300" cy="2520000"/>
          </a:xfrm>
          <a:prstGeom prst="rect">
            <a:avLst/>
          </a:prstGeom>
        </p:spPr>
      </p:pic>
    </p:spTree>
    <p:extLst>
      <p:ext uri="{BB962C8B-B14F-4D97-AF65-F5344CB8AC3E}">
        <p14:creationId xmlns:p14="http://schemas.microsoft.com/office/powerpoint/2010/main" val="3328340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Officeova 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ova tema">
      <a:majorFont>
        <a:latin typeface="Garamond"/>
        <a:ea typeface=""/>
        <a:cs typeface=""/>
      </a:majorFont>
      <a:minorFont>
        <a:latin typeface="Garamond"/>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ova 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ova 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ova 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ova 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ova 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ova 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ova 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HearMe</Template>
  <TotalTime>613</TotalTime>
  <Words>712</Words>
  <Application>Microsoft Office PowerPoint</Application>
  <PresentationFormat>Diaprojekcija na zaslonu (4:3)</PresentationFormat>
  <Paragraphs>54</Paragraphs>
  <Slides>6</Slides>
  <Notes>0</Notes>
  <HiddenSlides>0</HiddenSlides>
  <MMClips>0</MMClips>
  <ScaleCrop>false</ScaleCrop>
  <HeadingPairs>
    <vt:vector size="4" baseType="variant">
      <vt:variant>
        <vt:lpstr>Tema</vt:lpstr>
      </vt:variant>
      <vt:variant>
        <vt:i4>1</vt:i4>
      </vt:variant>
      <vt:variant>
        <vt:lpstr>Naslovi diapozitivov</vt:lpstr>
      </vt:variant>
      <vt:variant>
        <vt:i4>6</vt:i4>
      </vt:variant>
    </vt:vector>
  </HeadingPairs>
  <TitlesOfParts>
    <vt:vector size="7" baseType="lpstr">
      <vt:lpstr>Officeova tema</vt:lpstr>
      <vt:lpstr>Delavnice PrisluhniMi</vt:lpstr>
      <vt:lpstr>PowerPointova predstavitev</vt:lpstr>
      <vt:lpstr>PowerPointova predstavitev</vt:lpstr>
      <vt:lpstr>Ivana Kobilca</vt:lpstr>
      <vt:lpstr>PowerPointova predstavitev</vt:lpstr>
      <vt:lpstr>PowerPointova predstavitev</vt:lpstr>
    </vt:vector>
  </TitlesOfParts>
  <Company>Narodna galerija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Delavnice PrisluhniMi</dc:title>
  <dc:creator>michel</dc:creator>
  <cp:lastModifiedBy>pedagog</cp:lastModifiedBy>
  <cp:revision>40</cp:revision>
  <dcterms:created xsi:type="dcterms:W3CDTF">2016-11-22T12:14:12Z</dcterms:created>
  <dcterms:modified xsi:type="dcterms:W3CDTF">2017-01-06T12:59:11Z</dcterms:modified>
</cp:coreProperties>
</file>